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2"/>
  </p:sldMasterIdLst>
  <p:sldIdLst>
    <p:sldId id="256" r:id="rId23"/>
    <p:sldId id="257" r:id="rId24"/>
    <p:sldId id="259" r:id="rId25"/>
    <p:sldId id="266" r:id="rId26"/>
    <p:sldId id="272" r:id="rId27"/>
    <p:sldId id="273" r:id="rId28"/>
    <p:sldId id="274" r:id="rId29"/>
    <p:sldId id="275" r:id="rId30"/>
    <p:sldId id="281" r:id="rId31"/>
    <p:sldId id="277" r:id="rId32"/>
    <p:sldId id="270" r:id="rId33"/>
    <p:sldId id="278" r:id="rId34"/>
    <p:sldId id="279" r:id="rId35"/>
    <p:sldId id="280" r:id="rId36"/>
    <p:sldId id="282" r:id="rId37"/>
    <p:sldId id="283" r:id="rId38"/>
    <p:sldId id="285" r:id="rId39"/>
    <p:sldId id="284" r:id="rId40"/>
    <p:sldId id="286" r:id="rId41"/>
    <p:sldId id="291" r:id="rId42"/>
    <p:sldId id="290" r:id="rId43"/>
    <p:sldId id="294" r:id="rId44"/>
    <p:sldId id="289" r:id="rId45"/>
    <p:sldId id="288" r:id="rId46"/>
    <p:sldId id="287" r:id="rId47"/>
    <p:sldId id="292" r:id="rId48"/>
    <p:sldId id="293" r:id="rId49"/>
    <p:sldId id="262" r:id="rId50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47" d="100"/>
          <a:sy n="47" d="100"/>
        </p:scale>
        <p:origin x="6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customXml" Target="../customXml/item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7.xml"/><Relationship Id="rId11" Type="http://schemas.openxmlformats.org/officeDocument/2006/relationships/customXml" Target="../customXml/item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Master" Target="slideMasters/slideMaster1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8" Type="http://schemas.openxmlformats.org/officeDocument/2006/relationships/customXml" Target="../customXml/item8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20" Type="http://schemas.openxmlformats.org/officeDocument/2006/relationships/customXml" Target="../customXml/item20.xml"/><Relationship Id="rId41" Type="http://schemas.openxmlformats.org/officeDocument/2006/relationships/slide" Target="slides/slide1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5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6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7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9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8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573044"/>
            <a:ext cx="14682604" cy="1525982"/>
          </a:xfrm>
        </p:spPr>
        <p:txBody>
          <a:bodyPr/>
          <a:lstStyle/>
          <a:p>
            <a:r>
              <a:rPr lang="pt-BR" sz="6000" dirty="0"/>
              <a:t>OS GRANDES SIMULADORES EM DERMATOPATOLOGIA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JOSIE BISI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463926" y="8141912"/>
            <a:ext cx="11297034" cy="1276875"/>
          </a:xfrm>
        </p:spPr>
        <p:txBody>
          <a:bodyPr/>
          <a:lstStyle/>
          <a:p>
            <a:r>
              <a:rPr lang="pt-BR" dirty="0"/>
              <a:t>Patologia da Pele – </a:t>
            </a:r>
            <a:r>
              <a:rPr lang="pt-BR" dirty="0" err="1"/>
              <a:t>Lab</a:t>
            </a:r>
            <a:r>
              <a:rPr lang="pt-BR" dirty="0"/>
              <a:t> Paulo Azevedo/Pardini – </a:t>
            </a:r>
            <a:r>
              <a:rPr lang="pt-BR" dirty="0" err="1"/>
              <a:t>Lab</a:t>
            </a:r>
            <a:r>
              <a:rPr lang="pt-BR" dirty="0"/>
              <a:t> Ruth Brazão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6F6D92-7CA9-51C9-5804-3BA5EEF56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0125" y="844605"/>
            <a:ext cx="16287750" cy="1817315"/>
          </a:xfrm>
        </p:spPr>
        <p:txBody>
          <a:bodyPr/>
          <a:lstStyle/>
          <a:p>
            <a:r>
              <a:rPr lang="en-US" sz="5400" dirty="0"/>
              <a:t>For 6 months, erythematous macule, with irregular contours, on the lateral aspect of the left knee.</a:t>
            </a:r>
            <a:endParaRPr lang="pt-BR" dirty="0"/>
          </a:p>
        </p:txBody>
      </p:sp>
      <p:pic>
        <p:nvPicPr>
          <p:cNvPr id="5" name="Imagem 4" descr="Uma imagem contendo Mapa&#10;&#10;Descrição gerada automaticamente">
            <a:extLst>
              <a:ext uri="{FF2B5EF4-FFF2-40B4-BE49-F238E27FC236}">
                <a16:creationId xmlns:a16="http://schemas.microsoft.com/office/drawing/2014/main" id="{ADC643BF-A941-819E-EDD2-1FF139F08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008" y="3929339"/>
            <a:ext cx="6242304" cy="468172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535B395-FC7E-78BE-01B1-49E40F438BE3}"/>
              </a:ext>
            </a:extLst>
          </p:cNvPr>
          <p:cNvSpPr/>
          <p:nvPr/>
        </p:nvSpPr>
        <p:spPr>
          <a:xfrm>
            <a:off x="6855925" y="3149051"/>
            <a:ext cx="10257779" cy="475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DERMATITE GRANULOMATOSA SUPERFICIAL E PROFUNDA COM ENVOLVIMENTO DE ANEXOS CUTÂNEOS</a:t>
            </a:r>
          </a:p>
          <a:p>
            <a:pPr algn="ctr"/>
            <a:endParaRPr lang="pt-BR" sz="44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GRANULOMATOUS DERMATITIS, SUPERFICIAL AND DEEP, WITH INVOLVEMENT OF SKIN ANNEXES</a:t>
            </a:r>
            <a:endParaRPr lang="pt-BR" sz="24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2B3D215-9804-6AAD-F9FC-E2CBCB1E07FA}"/>
              </a:ext>
            </a:extLst>
          </p:cNvPr>
          <p:cNvSpPr/>
          <p:nvPr/>
        </p:nvSpPr>
        <p:spPr>
          <a:xfrm>
            <a:off x="9524642" y="7649217"/>
            <a:ext cx="4920343" cy="15675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rial Black" panose="020B0A04020102020204" pitchFamily="34" charset="0"/>
              </a:rPr>
              <a:t>LEPROSY?</a:t>
            </a:r>
          </a:p>
        </p:txBody>
      </p:sp>
    </p:spTree>
    <p:extLst>
      <p:ext uri="{BB962C8B-B14F-4D97-AF65-F5344CB8AC3E}">
        <p14:creationId xmlns:p14="http://schemas.microsoft.com/office/powerpoint/2010/main" val="38776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magem em preto e roxo&#10;&#10;Descrição gerada automaticamente com confiança média">
            <a:extLst>
              <a:ext uri="{FF2B5EF4-FFF2-40B4-BE49-F238E27FC236}">
                <a16:creationId xmlns:a16="http://schemas.microsoft.com/office/drawing/2014/main" id="{9D1401C6-5D4F-F12D-CED6-9D5F3DA9F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1584" y="2243460"/>
            <a:ext cx="7251777" cy="5490523"/>
          </a:xfrm>
          <a:prstGeom prst="rect">
            <a:avLst/>
          </a:prstGeom>
        </p:spPr>
      </p:pic>
      <p:pic>
        <p:nvPicPr>
          <p:cNvPr id="10" name="Imagem 9" descr="Imagem em preto e roxo&#10;&#10;Descrição gerada automaticamente com confiança média">
            <a:extLst>
              <a:ext uri="{FF2B5EF4-FFF2-40B4-BE49-F238E27FC236}">
                <a16:creationId xmlns:a16="http://schemas.microsoft.com/office/drawing/2014/main" id="{AF61BD79-3AD9-9325-3056-C395F4DE3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518109" y="2243459"/>
            <a:ext cx="7251779" cy="5490525"/>
          </a:xfrm>
          <a:prstGeom prst="rect">
            <a:avLst/>
          </a:prstGeom>
        </p:spPr>
      </p:pic>
      <p:pic>
        <p:nvPicPr>
          <p:cNvPr id="11" name="Imagem 10" descr="Tecido roxo e azul&#10;&#10;Descrição gerada automaticamente com confiança média">
            <a:extLst>
              <a:ext uri="{FF2B5EF4-FFF2-40B4-BE49-F238E27FC236}">
                <a16:creationId xmlns:a16="http://schemas.microsoft.com/office/drawing/2014/main" id="{3B0E607B-864B-B429-F5CA-58819560D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1285613" y="2243457"/>
            <a:ext cx="7251779" cy="549052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45ACE7D-EF02-9EC0-6158-9E7ABE75D283}"/>
              </a:ext>
            </a:extLst>
          </p:cNvPr>
          <p:cNvSpPr/>
          <p:nvPr/>
        </p:nvSpPr>
        <p:spPr>
          <a:xfrm>
            <a:off x="559044" y="8758989"/>
            <a:ext cx="17169912" cy="13234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latin typeface="Calibri Bold" panose="020F0702030404030204" pitchFamily="34" charset="0"/>
                <a:cs typeface="Calibri Bold" panose="020F0702030404030204" pitchFamily="34" charset="0"/>
              </a:rPr>
              <a:t>EXTRAVASAMENTO ERITROCITÁRIO NA DERME PAPILAR</a:t>
            </a:r>
          </a:p>
          <a:p>
            <a:pPr algn="ctr"/>
            <a:endParaRPr lang="pt-BR" dirty="0"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algn="ctr"/>
            <a:r>
              <a:rPr lang="en-US" sz="2400" dirty="0">
                <a:latin typeface="Calibri Bold" panose="020F0702030404030204" pitchFamily="34" charset="0"/>
                <a:cs typeface="Calibri Bold" panose="020F0702030404030204" pitchFamily="34" charset="0"/>
              </a:rPr>
              <a:t>ERYTHROCYTE EXTRAVASATION IN THE PAPILLARY DERMIS</a:t>
            </a:r>
            <a:endParaRPr lang="pt-BR" sz="240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FA9B5C4-0485-C4A4-2227-3D98B8BF8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043" y="0"/>
            <a:ext cx="16287350" cy="1216131"/>
          </a:xfrm>
        </p:spPr>
        <p:txBody>
          <a:bodyPr/>
          <a:lstStyle/>
          <a:p>
            <a:pPr algn="l"/>
            <a:r>
              <a:rPr lang="pt-BR" sz="4800" dirty="0" err="1"/>
              <a:t>But</a:t>
            </a:r>
            <a:r>
              <a:rPr lang="pt-BR" sz="4800" dirty="0"/>
              <a:t> </a:t>
            </a:r>
            <a:r>
              <a:rPr lang="pt-BR" sz="4800" dirty="0" err="1"/>
              <a:t>something</a:t>
            </a:r>
            <a:r>
              <a:rPr lang="pt-BR" sz="4800" dirty="0"/>
              <a:t> </a:t>
            </a:r>
            <a:r>
              <a:rPr lang="pt-BR" sz="4800" dirty="0" err="1"/>
              <a:t>is</a:t>
            </a:r>
            <a:r>
              <a:rPr lang="pt-BR" sz="4800" dirty="0"/>
              <a:t> </a:t>
            </a:r>
            <a:r>
              <a:rPr lang="pt-BR" sz="4800" dirty="0" err="1"/>
              <a:t>disconcerting</a:t>
            </a:r>
            <a:r>
              <a:rPr lang="pt-BR" sz="48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930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ulher idosa sorrindo em uma chamada">
            <a:extLst>
              <a:ext uri="{FF2B5EF4-FFF2-40B4-BE49-F238E27FC236}">
                <a16:creationId xmlns:a16="http://schemas.microsoft.com/office/drawing/2014/main" id="{23E01D52-4309-A3D6-73B2-53372EAA3C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20" y="5967663"/>
            <a:ext cx="3987080" cy="4319337"/>
          </a:xfrm>
          <a:prstGeom prst="rect">
            <a:avLst/>
          </a:prstGeom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0065CC3A-867C-B21F-02C4-B8AD547AB1C9}"/>
              </a:ext>
            </a:extLst>
          </p:cNvPr>
          <p:cNvSpPr/>
          <p:nvPr/>
        </p:nvSpPr>
        <p:spPr>
          <a:xfrm>
            <a:off x="5301298" y="457199"/>
            <a:ext cx="10171313" cy="5005137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Maybe I can get a little more information…</a:t>
            </a:r>
            <a:endParaRPr lang="pt-BR" sz="48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21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atuagem no braço&#10;&#10;Descrição gerada automaticamente com confiança média">
            <a:extLst>
              <a:ext uri="{FF2B5EF4-FFF2-40B4-BE49-F238E27FC236}">
                <a16:creationId xmlns:a16="http://schemas.microsoft.com/office/drawing/2014/main" id="{3B415726-E784-B948-3876-C5DF5F6B4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378" y="1386796"/>
            <a:ext cx="5635056" cy="7513408"/>
          </a:xfrm>
          <a:prstGeom prst="rect">
            <a:avLst/>
          </a:prstGeom>
        </p:spPr>
      </p:pic>
      <p:pic>
        <p:nvPicPr>
          <p:cNvPr id="5" name="Imagem 4" descr="Tatuagem no braço&#10;&#10;Descrição gerada automaticamente com confiança média">
            <a:extLst>
              <a:ext uri="{FF2B5EF4-FFF2-40B4-BE49-F238E27FC236}">
                <a16:creationId xmlns:a16="http://schemas.microsoft.com/office/drawing/2014/main" id="{4F9EA424-35D4-7CF0-285F-55842670E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1037" t="40205" r="33954" b="29847"/>
          <a:stretch/>
        </p:blipFill>
        <p:spPr>
          <a:xfrm>
            <a:off x="6692611" y="371257"/>
            <a:ext cx="8154357" cy="9301061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9AA6902-4B7A-C71B-3B63-99D7CBC03DD5}"/>
              </a:ext>
            </a:extLst>
          </p:cNvPr>
          <p:cNvSpPr/>
          <p:nvPr/>
        </p:nvSpPr>
        <p:spPr>
          <a:xfrm>
            <a:off x="13658249" y="3719368"/>
            <a:ext cx="4296822" cy="26048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err="1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Purpuric</a:t>
            </a:r>
            <a:r>
              <a:rPr lang="pt-BR" sz="3200" dirty="0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elementary</a:t>
            </a:r>
            <a:r>
              <a:rPr lang="pt-BR" sz="3200" dirty="0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</a:t>
            </a:r>
            <a:r>
              <a:rPr lang="pt-BR" sz="3200" dirty="0" err="1">
                <a:solidFill>
                  <a:schemeClr val="tx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lesion</a:t>
            </a:r>
            <a:endParaRPr lang="pt-BR" sz="3200" dirty="0">
              <a:solidFill>
                <a:schemeClr val="tx1"/>
              </a:solidFill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em branco e rosa&#10;&#10;Descrição gerada automaticamente com confiança baixa">
            <a:extLst>
              <a:ext uri="{FF2B5EF4-FFF2-40B4-BE49-F238E27FC236}">
                <a16:creationId xmlns:a16="http://schemas.microsoft.com/office/drawing/2014/main" id="{44F38E4F-45ED-D834-C0A5-28E13F93B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8452" y="1934989"/>
            <a:ext cx="8541378" cy="6406034"/>
          </a:xfrm>
          <a:prstGeom prst="rect">
            <a:avLst/>
          </a:prstGeom>
        </p:spPr>
      </p:pic>
      <p:pic>
        <p:nvPicPr>
          <p:cNvPr id="7" name="Imagem 6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59175312-2652-7B48-A6FF-518EE1535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1105" y="1934988"/>
            <a:ext cx="8541379" cy="6406034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6C59D22F-64E1-D490-4EA0-331CC7A2417C}"/>
              </a:ext>
            </a:extLst>
          </p:cNvPr>
          <p:cNvSpPr/>
          <p:nvPr/>
        </p:nvSpPr>
        <p:spPr>
          <a:xfrm>
            <a:off x="13138484" y="5143500"/>
            <a:ext cx="4884821" cy="18829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tx1"/>
                </a:solidFill>
              </a:rPr>
              <a:t>PEARL’S</a:t>
            </a:r>
          </a:p>
          <a:p>
            <a:pPr algn="ctr"/>
            <a:r>
              <a:rPr lang="pt-BR" sz="3200" dirty="0">
                <a:solidFill>
                  <a:schemeClr val="tx1"/>
                </a:solidFill>
              </a:rPr>
              <a:t>HEMOSSIDERINA</a:t>
            </a:r>
          </a:p>
        </p:txBody>
      </p:sp>
    </p:spTree>
    <p:extLst>
      <p:ext uri="{BB962C8B-B14F-4D97-AF65-F5344CB8AC3E}">
        <p14:creationId xmlns:p14="http://schemas.microsoft.com/office/powerpoint/2010/main" val="2872403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CAFED7-2ADD-20B1-A815-679D47C3E36E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/>
              <a:t>DIAGNÓSTICO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6115BE0-E6B4-092A-E438-3D37F005DB0A}"/>
              </a:ext>
            </a:extLst>
          </p:cNvPr>
          <p:cNvSpPr txBox="1">
            <a:spLocks/>
          </p:cNvSpPr>
          <p:nvPr/>
        </p:nvSpPr>
        <p:spPr>
          <a:xfrm>
            <a:off x="9965946" y="3504665"/>
            <a:ext cx="7728306" cy="38741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algn="ctr">
              <a:buFont typeface="Arial" panose="020B0604020202020204" pitchFamily="34" charset="0"/>
              <a:buNone/>
            </a:pPr>
            <a:endParaRPr lang="pt-BR" sz="6600" dirty="0"/>
          </a:p>
          <a:p>
            <a:pPr marL="228600" indent="0" algn="ctr">
              <a:buFont typeface="Arial" panose="020B0604020202020204" pitchFamily="34" charset="0"/>
              <a:buNone/>
            </a:pPr>
            <a:r>
              <a:rPr lang="pt-BR" sz="6600" dirty="0"/>
              <a:t>DERMATOSE PURPÚRICA PIGMENTADA GRANULOMATOSA</a:t>
            </a:r>
          </a:p>
          <a:p>
            <a:pPr marL="228600" indent="0" algn="ctr">
              <a:buFont typeface="Arial" panose="020B0604020202020204" pitchFamily="34" charset="0"/>
              <a:buNone/>
            </a:pPr>
            <a:endParaRPr lang="pt-BR" sz="6600" dirty="0"/>
          </a:p>
          <a:p>
            <a:pPr marL="0" indent="0" algn="ctr">
              <a:buNone/>
            </a:pPr>
            <a:r>
              <a:rPr lang="pt-BR" sz="3900" dirty="0"/>
              <a:t>GRANULOMATOUS PIGMENTED PURPURIC DERMATOSIS</a:t>
            </a:r>
          </a:p>
        </p:txBody>
      </p:sp>
      <p:pic>
        <p:nvPicPr>
          <p:cNvPr id="2" name="Imagem 1" descr="Tatuagem no braço&#10;&#10;Descrição gerada automaticamente com confiança média">
            <a:extLst>
              <a:ext uri="{FF2B5EF4-FFF2-40B4-BE49-F238E27FC236}">
                <a16:creationId xmlns:a16="http://schemas.microsoft.com/office/drawing/2014/main" id="{B9A2B51E-B737-0093-4362-FBE2AB550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1037" t="40205" r="33954" b="29847"/>
          <a:stretch/>
        </p:blipFill>
        <p:spPr>
          <a:xfrm>
            <a:off x="593748" y="3571391"/>
            <a:ext cx="3142269" cy="35841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8B163-813E-E53F-C205-EAD4A41F0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9" t="41864" r="32727" b="5904"/>
          <a:stretch/>
        </p:blipFill>
        <p:spPr>
          <a:xfrm rot="5400000">
            <a:off x="4684871" y="3907375"/>
            <a:ext cx="4619321" cy="309575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3C310B4-343D-2E1C-79FB-36E674C3F8AF}"/>
              </a:ext>
            </a:extLst>
          </p:cNvPr>
          <p:cNvSpPr txBox="1"/>
          <p:nvPr/>
        </p:nvSpPr>
        <p:spPr>
          <a:xfrm>
            <a:off x="4319852" y="4814448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/>
              <a:t>+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6A785DD-7FEE-3B36-F3F5-0374A4F4BB79}"/>
              </a:ext>
            </a:extLst>
          </p:cNvPr>
          <p:cNvSpPr txBox="1"/>
          <p:nvPr/>
        </p:nvSpPr>
        <p:spPr>
          <a:xfrm>
            <a:off x="9024485" y="4855088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2054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293F3-FDD1-8869-9DA2-7ACBFEC345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600" dirty="0"/>
              <a:t>PÚRPURA PIGMENTAR CRÔNICA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6973B1-9F0A-9EE1-C36F-0EF7C907A7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 algn="l">
              <a:lnSpc>
                <a:spcPct val="150000"/>
              </a:lnSpc>
            </a:pPr>
            <a:r>
              <a:rPr lang="pt-BR" sz="4800" dirty="0">
                <a:solidFill>
                  <a:schemeClr val="tx1"/>
                </a:solidFill>
              </a:rPr>
              <a:t>Infiltrado inflamatório linfocitário perivascular superficial;</a:t>
            </a:r>
          </a:p>
          <a:p>
            <a:pPr lvl="1" algn="l">
              <a:lnSpc>
                <a:spcPct val="150000"/>
              </a:lnSpc>
            </a:pPr>
            <a:r>
              <a:rPr lang="pt-BR" sz="4800" dirty="0">
                <a:solidFill>
                  <a:schemeClr val="tx1"/>
                </a:solidFill>
              </a:rPr>
              <a:t>Extravasamento eritrocitário;</a:t>
            </a:r>
          </a:p>
          <a:p>
            <a:pPr lvl="1" algn="l">
              <a:lnSpc>
                <a:spcPct val="150000"/>
              </a:lnSpc>
            </a:pPr>
            <a:r>
              <a:rPr lang="pt-BR" sz="4800" dirty="0">
                <a:solidFill>
                  <a:schemeClr val="tx1"/>
                </a:solidFill>
              </a:rPr>
              <a:t>Depósito de hemossiderina;</a:t>
            </a:r>
          </a:p>
          <a:p>
            <a:pPr lvl="1" algn="l">
              <a:lnSpc>
                <a:spcPct val="150000"/>
              </a:lnSpc>
            </a:pPr>
            <a:r>
              <a:rPr lang="pt-BR" sz="4800" dirty="0">
                <a:solidFill>
                  <a:schemeClr val="tx1"/>
                </a:solidFill>
              </a:rPr>
              <a:t>Ausência de vasculite.</a:t>
            </a:r>
          </a:p>
          <a:p>
            <a:pPr>
              <a:lnSpc>
                <a:spcPct val="150000"/>
              </a:lnSpc>
            </a:pPr>
            <a:endParaRPr lang="pt-BR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39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293F3-FDD1-8869-9DA2-7ACBFEC345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6600" dirty="0"/>
              <a:t>PÚRPURA PIGMENTAR CRÔNICA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78F7943-B182-FDEF-7C7C-17EEF695C774}"/>
              </a:ext>
            </a:extLst>
          </p:cNvPr>
          <p:cNvSpPr txBox="1">
            <a:spLocks/>
          </p:cNvSpPr>
          <p:nvPr/>
        </p:nvSpPr>
        <p:spPr>
          <a:xfrm>
            <a:off x="575185" y="2021305"/>
            <a:ext cx="16485593" cy="7002379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Cinco variantes:</a:t>
            </a:r>
          </a:p>
          <a:p>
            <a:pPr marL="571500" lvl="1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pt-BR" dirty="0"/>
              <a:t>A) Dermatose pigmentar progressiva de </a:t>
            </a:r>
            <a:r>
              <a:rPr lang="pt-BR" dirty="0" err="1"/>
              <a:t>Schamberg</a:t>
            </a:r>
            <a:r>
              <a:rPr lang="pt-BR" dirty="0"/>
              <a:t>;</a:t>
            </a:r>
          </a:p>
          <a:p>
            <a:pPr marL="571500" lvl="1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pt-BR" dirty="0"/>
              <a:t>B) Púrpura anular </a:t>
            </a:r>
            <a:r>
              <a:rPr lang="pt-BR" dirty="0" err="1"/>
              <a:t>telangiectoide</a:t>
            </a:r>
            <a:r>
              <a:rPr lang="pt-BR" dirty="0"/>
              <a:t> de </a:t>
            </a:r>
            <a:r>
              <a:rPr lang="pt-BR" dirty="0" err="1"/>
              <a:t>Majocchi</a:t>
            </a:r>
            <a:r>
              <a:rPr lang="pt-BR" dirty="0"/>
              <a:t>;</a:t>
            </a:r>
          </a:p>
          <a:p>
            <a:pPr marL="571500" lvl="1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pt-BR" dirty="0"/>
              <a:t>C) Dermatose </a:t>
            </a:r>
            <a:r>
              <a:rPr lang="pt-BR" dirty="0" err="1"/>
              <a:t>liquenoide</a:t>
            </a:r>
            <a:r>
              <a:rPr lang="pt-BR" dirty="0"/>
              <a:t> purpúrica pigmentada de </a:t>
            </a:r>
            <a:r>
              <a:rPr lang="pt-BR" dirty="0" err="1"/>
              <a:t>Gougerot</a:t>
            </a:r>
            <a:r>
              <a:rPr lang="pt-BR" dirty="0"/>
              <a:t> e Blum;</a:t>
            </a:r>
          </a:p>
          <a:p>
            <a:pPr marL="571500" lvl="1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pt-BR" dirty="0"/>
              <a:t>D) Púrpura </a:t>
            </a:r>
            <a:r>
              <a:rPr lang="pt-BR" dirty="0" err="1"/>
              <a:t>eczematoide</a:t>
            </a:r>
            <a:r>
              <a:rPr lang="pt-BR" dirty="0"/>
              <a:t> de </a:t>
            </a:r>
            <a:r>
              <a:rPr lang="pt-BR" dirty="0" err="1"/>
              <a:t>Doucas</a:t>
            </a:r>
            <a:r>
              <a:rPr lang="pt-BR" dirty="0"/>
              <a:t> e </a:t>
            </a:r>
            <a:r>
              <a:rPr lang="pt-BR" dirty="0" err="1"/>
              <a:t>Kapetanakis</a:t>
            </a:r>
            <a:r>
              <a:rPr lang="pt-BR" dirty="0"/>
              <a:t>;</a:t>
            </a:r>
          </a:p>
          <a:p>
            <a:pPr marL="571500" lvl="1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pt-BR" dirty="0"/>
              <a:t>E) Líquen aureus.</a:t>
            </a:r>
          </a:p>
        </p:txBody>
      </p:sp>
    </p:spTree>
    <p:extLst>
      <p:ext uri="{BB962C8B-B14F-4D97-AF65-F5344CB8AC3E}">
        <p14:creationId xmlns:p14="http://schemas.microsoft.com/office/powerpoint/2010/main" val="17100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F025B152-1BD0-497F-934A-44807558A20F}"/>
              </a:ext>
            </a:extLst>
          </p:cNvPr>
          <p:cNvSpPr txBox="1">
            <a:spLocks/>
          </p:cNvSpPr>
          <p:nvPr/>
        </p:nvSpPr>
        <p:spPr>
          <a:xfrm>
            <a:off x="6321388" y="985246"/>
            <a:ext cx="5889063" cy="62113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600" b="1" dirty="0">
                <a:solidFill>
                  <a:srgbClr val="FF0000"/>
                </a:solidFill>
              </a:rPr>
              <a:t>Saito e Matsuoka em 1996;</a:t>
            </a:r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58201355-E752-72F9-1339-8089B3A1021E}"/>
              </a:ext>
            </a:extLst>
          </p:cNvPr>
          <p:cNvSpPr txBox="1">
            <a:spLocks/>
          </p:cNvSpPr>
          <p:nvPr/>
        </p:nvSpPr>
        <p:spPr>
          <a:xfrm>
            <a:off x="8610600" y="6429375"/>
            <a:ext cx="4142874" cy="62113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pt-BR" smtClean="0"/>
              <a:pPr/>
              <a:t>18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4B41E91-EDAE-4EF2-C9B4-B0B83F7AE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31" t="34033" r="6875" b="15305"/>
          <a:stretch/>
        </p:blipFill>
        <p:spPr>
          <a:xfrm>
            <a:off x="12210451" y="2540398"/>
            <a:ext cx="5889063" cy="55998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6386812-C71D-4B18-4FF1-B43F1CD2B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82" t="21475" r="10039" b="23440"/>
          <a:stretch/>
        </p:blipFill>
        <p:spPr>
          <a:xfrm>
            <a:off x="37718" y="2130551"/>
            <a:ext cx="12050814" cy="64113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6878CA-0EA1-E2EF-10F4-14A7CBCA1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7" y="524177"/>
            <a:ext cx="5947534" cy="1216131"/>
          </a:xfrm>
        </p:spPr>
        <p:txBody>
          <a:bodyPr/>
          <a:lstStyle/>
          <a:p>
            <a:r>
              <a:rPr lang="pt-BR" dirty="0"/>
              <a:t>Sexta Variante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08DA15F-46D7-FA99-5700-97C534899295}"/>
              </a:ext>
            </a:extLst>
          </p:cNvPr>
          <p:cNvCxnSpPr>
            <a:cxnSpLocks/>
          </p:cNvCxnSpPr>
          <p:nvPr/>
        </p:nvCxnSpPr>
        <p:spPr>
          <a:xfrm>
            <a:off x="2377440" y="5953760"/>
            <a:ext cx="1171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790780E-70EB-3ED7-C30A-8BF771786D31}"/>
              </a:ext>
            </a:extLst>
          </p:cNvPr>
          <p:cNvCxnSpPr>
            <a:cxnSpLocks/>
          </p:cNvCxnSpPr>
          <p:nvPr/>
        </p:nvCxnSpPr>
        <p:spPr>
          <a:xfrm>
            <a:off x="1388712" y="6908265"/>
            <a:ext cx="20860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C628F6D-B123-DDA8-D017-DA60CAEC9C0E}"/>
              </a:ext>
            </a:extLst>
          </p:cNvPr>
          <p:cNvCxnSpPr>
            <a:cxnSpLocks/>
          </p:cNvCxnSpPr>
          <p:nvPr/>
        </p:nvCxnSpPr>
        <p:spPr>
          <a:xfrm>
            <a:off x="3977117" y="6938210"/>
            <a:ext cx="39273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77F6BC29-9DD0-945C-B963-76466A56259E}"/>
              </a:ext>
            </a:extLst>
          </p:cNvPr>
          <p:cNvCxnSpPr>
            <a:cxnSpLocks/>
          </p:cNvCxnSpPr>
          <p:nvPr/>
        </p:nvCxnSpPr>
        <p:spPr>
          <a:xfrm>
            <a:off x="8409272" y="6968155"/>
            <a:ext cx="20860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C0876508-A888-63F5-2D5B-7A85C701E916}"/>
              </a:ext>
            </a:extLst>
          </p:cNvPr>
          <p:cNvCxnSpPr>
            <a:cxnSpLocks/>
          </p:cNvCxnSpPr>
          <p:nvPr/>
        </p:nvCxnSpPr>
        <p:spPr>
          <a:xfrm>
            <a:off x="1033112" y="7243545"/>
            <a:ext cx="4907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14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C8E57E0-B856-A935-E5B4-4CA80602DAB9}"/>
              </a:ext>
            </a:extLst>
          </p:cNvPr>
          <p:cNvSpPr txBox="1">
            <a:spLocks/>
          </p:cNvSpPr>
          <p:nvPr/>
        </p:nvSpPr>
        <p:spPr>
          <a:xfrm>
            <a:off x="582549" y="3810000"/>
            <a:ext cx="8561451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t-BR" sz="3600" dirty="0">
                <a:cs typeface="Calibri Bold" panose="020F0702030404030204" pitchFamily="34" charset="0"/>
              </a:rPr>
              <a:t>Infiltrado granulomatoso na derme papilar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3600" dirty="0">
                <a:cs typeface="Calibri Bold" panose="020F0702030404030204" pitchFamily="34" charset="0"/>
              </a:rPr>
              <a:t>Patogênese desconhecida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3600" dirty="0">
                <a:cs typeface="Calibri Bold" panose="020F0702030404030204" pitchFamily="34" charset="0"/>
              </a:rPr>
              <a:t>Proteínas séricas?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3600" dirty="0">
                <a:cs typeface="Calibri Bold" panose="020F0702030404030204" pitchFamily="34" charset="0"/>
              </a:rPr>
              <a:t>ANA &gt;80x e FR &gt;20 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7780680-ED74-2F8D-D7A2-3F2F52BD9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62" t="25589" r="12538" b="12058"/>
          <a:stretch/>
        </p:blipFill>
        <p:spPr>
          <a:xfrm>
            <a:off x="9644743" y="3331029"/>
            <a:ext cx="8615649" cy="61570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9237FF2-8A0A-BF60-92CA-95D18F126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82" t="21475" r="10039" b="52638"/>
          <a:stretch/>
        </p:blipFill>
        <p:spPr>
          <a:xfrm>
            <a:off x="0" y="0"/>
            <a:ext cx="12050814" cy="30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0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86553"/>
            <a:ext cx="16287350" cy="2684967"/>
          </a:xfrm>
        </p:spPr>
        <p:txBody>
          <a:bodyPr/>
          <a:lstStyle/>
          <a:p>
            <a:r>
              <a:rPr lang="pt-BR" dirty="0"/>
              <a:t>Declaração de Conflito de Interesse</a:t>
            </a:r>
            <a:br>
              <a:rPr lang="pt-BR" dirty="0"/>
            </a:br>
            <a:r>
              <a:rPr lang="en-US" sz="4000" dirty="0"/>
              <a:t>Disclosure of Relevant Financial Relationships</a:t>
            </a:r>
            <a:endParaRPr lang="pt-BR" sz="4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4389120"/>
            <a:ext cx="16287750" cy="3650472"/>
          </a:xfrm>
        </p:spPr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(a). Josie Bisi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r>
              <a:rPr lang="en-US" sz="2800" dirty="0"/>
              <a:t>Dr. Josie Bisi declares she has no conflict of interest to disclose</a:t>
            </a:r>
            <a:endParaRPr lang="pt-BR" sz="2800" dirty="0"/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16A6E58-F5DD-ADA3-8BA3-1A85761D3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3" t="15402" r="24064" b="50000"/>
          <a:stretch/>
        </p:blipFill>
        <p:spPr>
          <a:xfrm>
            <a:off x="0" y="0"/>
            <a:ext cx="8904514" cy="311792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27AF804-EE28-7E61-8CA3-F87A0F576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4" t="15104" r="18374" b="5729"/>
          <a:stretch/>
        </p:blipFill>
        <p:spPr>
          <a:xfrm>
            <a:off x="1981200" y="3062625"/>
            <a:ext cx="10755086" cy="722437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81E69D5-5D1C-C8C2-F43F-2F93EAA58635}"/>
              </a:ext>
            </a:extLst>
          </p:cNvPr>
          <p:cNvSpPr/>
          <p:nvPr/>
        </p:nvSpPr>
        <p:spPr>
          <a:xfrm>
            <a:off x="13308149" y="4897119"/>
            <a:ext cx="3940628" cy="28868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ASIÁTICOS</a:t>
            </a:r>
          </a:p>
          <a:p>
            <a:pPr algn="ctr"/>
            <a:endParaRPr lang="pt-BR" b="1" dirty="0">
              <a:solidFill>
                <a:sysClr val="windowText" lastClr="000000"/>
              </a:solidFill>
            </a:endParaRPr>
          </a:p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LESÕES MÚLTIPLAS </a:t>
            </a:r>
          </a:p>
          <a:p>
            <a:pPr algn="ctr"/>
            <a:endParaRPr lang="pt-BR" b="1" dirty="0">
              <a:solidFill>
                <a:sysClr val="windowText" lastClr="000000"/>
              </a:solidFill>
            </a:endParaRPr>
          </a:p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MMII</a:t>
            </a:r>
          </a:p>
          <a:p>
            <a:pPr algn="ctr"/>
            <a:endParaRPr lang="pt-BR" b="1" dirty="0">
              <a:solidFill>
                <a:sysClr val="windowText" lastClr="000000"/>
              </a:solidFill>
            </a:endParaRPr>
          </a:p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DISLIPIDEMIA</a:t>
            </a:r>
          </a:p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DOENÇAS AUTOIMUNES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EEA656C-180A-C6A6-0BBC-969FFA7D968C}"/>
              </a:ext>
            </a:extLst>
          </p:cNvPr>
          <p:cNvSpPr/>
          <p:nvPr/>
        </p:nvSpPr>
        <p:spPr>
          <a:xfrm>
            <a:off x="6291220" y="3062625"/>
            <a:ext cx="609600" cy="426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97B6187-6AA6-4748-CCA5-7E03943188A2}"/>
              </a:ext>
            </a:extLst>
          </p:cNvPr>
          <p:cNvSpPr/>
          <p:nvPr/>
        </p:nvSpPr>
        <p:spPr>
          <a:xfrm>
            <a:off x="2214880" y="4551680"/>
            <a:ext cx="9489440" cy="345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017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16A6E58-F5DD-ADA3-8BA3-1A85761D3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3" t="28254" r="24064" b="50000"/>
          <a:stretch/>
        </p:blipFill>
        <p:spPr>
          <a:xfrm>
            <a:off x="-1" y="0"/>
            <a:ext cx="8904514" cy="19596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D61C9D-9975-D405-6614-E3D1EBEAF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3" t="25521" r="51841" b="35193"/>
          <a:stretch/>
        </p:blipFill>
        <p:spPr>
          <a:xfrm>
            <a:off x="268513" y="2305122"/>
            <a:ext cx="6836230" cy="46039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71AF388-B1C3-A7F7-3A8C-6B337FAB8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59" t="33259" r="19881" b="25372"/>
          <a:stretch/>
        </p:blipFill>
        <p:spPr>
          <a:xfrm>
            <a:off x="10394041" y="185251"/>
            <a:ext cx="4158343" cy="302623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B6BD846-BE48-827C-C3A1-9DC9849BABAE}"/>
              </a:ext>
            </a:extLst>
          </p:cNvPr>
          <p:cNvSpPr/>
          <p:nvPr/>
        </p:nvSpPr>
        <p:spPr>
          <a:xfrm>
            <a:off x="568960" y="4368800"/>
            <a:ext cx="1056640" cy="32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C02A63E-F085-4EC1-0E20-B513FAF71801}"/>
              </a:ext>
            </a:extLst>
          </p:cNvPr>
          <p:cNvSpPr/>
          <p:nvPr/>
        </p:nvSpPr>
        <p:spPr>
          <a:xfrm>
            <a:off x="4513216" y="4368800"/>
            <a:ext cx="830944" cy="325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08924F7-488E-3C1E-6E8A-147479EC76D0}"/>
              </a:ext>
            </a:extLst>
          </p:cNvPr>
          <p:cNvSpPr/>
          <p:nvPr/>
        </p:nvSpPr>
        <p:spPr>
          <a:xfrm>
            <a:off x="920931" y="4693919"/>
            <a:ext cx="1313540" cy="2891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37C234-0B98-95C5-8090-9664D4E27D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27" t="22464" r="20796" b="14598"/>
          <a:stretch/>
        </p:blipFill>
        <p:spPr>
          <a:xfrm>
            <a:off x="8231776" y="3413203"/>
            <a:ext cx="8482875" cy="66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48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71AF388-B1C3-A7F7-3A8C-6B337FAB8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59" t="33259" r="19881" b="25372"/>
          <a:stretch/>
        </p:blipFill>
        <p:spPr>
          <a:xfrm>
            <a:off x="2428601" y="164931"/>
            <a:ext cx="4158343" cy="302623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937C234-0B98-95C5-8090-9664D4E27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27" t="22464" r="20796" b="14598"/>
          <a:stretch/>
        </p:blipFill>
        <p:spPr>
          <a:xfrm>
            <a:off x="26855" y="3392883"/>
            <a:ext cx="8482875" cy="6688546"/>
          </a:xfrm>
          <a:prstGeom prst="rect">
            <a:avLst/>
          </a:prstGeom>
        </p:spPr>
      </p:pic>
      <p:pic>
        <p:nvPicPr>
          <p:cNvPr id="2" name="Imagem 1" descr="Tatuagem no braço&#10;&#10;Descrição gerada automaticamente com confiança média">
            <a:extLst>
              <a:ext uri="{FF2B5EF4-FFF2-40B4-BE49-F238E27FC236}">
                <a16:creationId xmlns:a16="http://schemas.microsoft.com/office/drawing/2014/main" id="{B4FB2AE9-87E8-FB65-FB8A-40C469434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1037" t="40205" r="33954" b="29847"/>
          <a:stretch/>
        </p:blipFill>
        <p:spPr>
          <a:xfrm rot="16200000">
            <a:off x="11506231" y="-47851"/>
            <a:ext cx="3026230" cy="3451793"/>
          </a:xfrm>
          <a:prstGeom prst="rect">
            <a:avLst/>
          </a:prstGeom>
        </p:spPr>
      </p:pic>
      <p:pic>
        <p:nvPicPr>
          <p:cNvPr id="4" name="Imagem 3" descr="Uma imagem contendo Mapa&#10;&#10;Descrição gerada automaticamente">
            <a:extLst>
              <a:ext uri="{FF2B5EF4-FFF2-40B4-BE49-F238E27FC236}">
                <a16:creationId xmlns:a16="http://schemas.microsoft.com/office/drawing/2014/main" id="{D10BB1EA-6E51-639C-F3BD-0B84D2F19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3183" y="4332780"/>
            <a:ext cx="5573186" cy="4179890"/>
          </a:xfrm>
          <a:prstGeom prst="rect">
            <a:avLst/>
          </a:prstGeom>
        </p:spPr>
      </p:pic>
      <p:pic>
        <p:nvPicPr>
          <p:cNvPr id="6" name="Imagem 5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79E55FFD-9C79-A077-34BF-74024BC748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09467" y="4332780"/>
            <a:ext cx="5573186" cy="41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F1147D6-B871-DD5E-B809-8D5C0698FDE7}"/>
              </a:ext>
            </a:extLst>
          </p:cNvPr>
          <p:cNvGrpSpPr/>
          <p:nvPr/>
        </p:nvGrpSpPr>
        <p:grpSpPr>
          <a:xfrm>
            <a:off x="8613764" y="413656"/>
            <a:ext cx="8955778" cy="8466184"/>
            <a:chOff x="8613764" y="413656"/>
            <a:chExt cx="8955778" cy="8466184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02F9AAA4-F996-138D-CFBB-6E003D0B3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714" t="15700" r="21722" b="9598"/>
            <a:stretch/>
          </p:blipFill>
          <p:spPr>
            <a:xfrm>
              <a:off x="8613764" y="413656"/>
              <a:ext cx="8955778" cy="6422573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F022380E-A513-98D5-EE47-9413F5F2B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47" t="54985" r="21094" b="18924"/>
            <a:stretch/>
          </p:blipFill>
          <p:spPr>
            <a:xfrm>
              <a:off x="8719894" y="6692897"/>
              <a:ext cx="8849648" cy="2186943"/>
            </a:xfrm>
            <a:prstGeom prst="rect">
              <a:avLst/>
            </a:prstGeom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52BC26F9-0C77-CADF-F9CC-EE93340FD0A9}"/>
                </a:ext>
              </a:extLst>
            </p:cNvPr>
            <p:cNvSpPr/>
            <p:nvPr/>
          </p:nvSpPr>
          <p:spPr>
            <a:xfrm>
              <a:off x="8719894" y="7794171"/>
              <a:ext cx="4277649" cy="7837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F2BC95C1-F8EC-4A4B-675C-8FC94E47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9" t="19569" r="21888" b="47692"/>
          <a:stretch/>
        </p:blipFill>
        <p:spPr>
          <a:xfrm>
            <a:off x="391885" y="2748642"/>
            <a:ext cx="8055429" cy="23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64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2C0705D-4E2A-6401-800E-66D48DD29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26" t="29755" r="19447" b="28027"/>
          <a:stretch/>
        </p:blipFill>
        <p:spPr>
          <a:xfrm>
            <a:off x="10752089" y="426720"/>
            <a:ext cx="7279765" cy="47167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EB6523-39F4-BDD0-7691-24A62E6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54" t="40311" r="4693" b="7295"/>
          <a:stretch/>
        </p:blipFill>
        <p:spPr>
          <a:xfrm>
            <a:off x="15004174" y="5166693"/>
            <a:ext cx="2743200" cy="23457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D660C06-A5E7-8A24-6A3B-94238CBFE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4" t="24506" r="5491" b="3825"/>
          <a:stretch/>
        </p:blipFill>
        <p:spPr>
          <a:xfrm>
            <a:off x="0" y="0"/>
            <a:ext cx="10188334" cy="63395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0805A87-EDC6-B085-6DFA-990C680939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75" t="36223" r="18330" b="37606"/>
          <a:stretch/>
        </p:blipFill>
        <p:spPr>
          <a:xfrm>
            <a:off x="5434124" y="6178358"/>
            <a:ext cx="9244098" cy="3642658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C0EB1282-1CE6-B99D-BB51-F1F5784E4552}"/>
              </a:ext>
            </a:extLst>
          </p:cNvPr>
          <p:cNvSpPr/>
          <p:nvPr/>
        </p:nvSpPr>
        <p:spPr>
          <a:xfrm>
            <a:off x="1524000" y="142240"/>
            <a:ext cx="609600" cy="426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0220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149D268-E4EF-A6C0-D333-F6411B8FC478}"/>
              </a:ext>
            </a:extLst>
          </p:cNvPr>
          <p:cNvGrpSpPr/>
          <p:nvPr/>
        </p:nvGrpSpPr>
        <p:grpSpPr>
          <a:xfrm>
            <a:off x="0" y="18551"/>
            <a:ext cx="6422571" cy="2703274"/>
            <a:chOff x="0" y="18551"/>
            <a:chExt cx="6422571" cy="2703274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C8A3F59B-4E79-E51A-8ADF-206BA543D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40" t="17786" r="52152" b="68186"/>
            <a:stretch/>
          </p:blipFill>
          <p:spPr>
            <a:xfrm>
              <a:off x="0" y="18551"/>
              <a:ext cx="6422571" cy="1875563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3176A69-15AB-1A81-3775-ECE50D93F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125" t="71107" r="29375" b="19419"/>
            <a:stretch/>
          </p:blipFill>
          <p:spPr>
            <a:xfrm>
              <a:off x="23102" y="1849829"/>
              <a:ext cx="6399469" cy="871996"/>
            </a:xfrm>
            <a:prstGeom prst="rect">
              <a:avLst/>
            </a:prstGeom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12498B1-5363-99EA-E99F-51CDA0C52FAA}"/>
              </a:ext>
            </a:extLst>
          </p:cNvPr>
          <p:cNvGrpSpPr/>
          <p:nvPr/>
        </p:nvGrpSpPr>
        <p:grpSpPr>
          <a:xfrm>
            <a:off x="0" y="3073324"/>
            <a:ext cx="6399469" cy="1242466"/>
            <a:chOff x="333208" y="4301032"/>
            <a:chExt cx="11236538" cy="1646994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DF491F3-76E8-898D-85F5-54D24706B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448" t="55549" r="51423" b="37200"/>
            <a:stretch/>
          </p:blipFill>
          <p:spPr>
            <a:xfrm>
              <a:off x="333208" y="4301032"/>
              <a:ext cx="11236538" cy="1646994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F75F1DFC-FF50-E50F-EB6D-2AE6A90DFB39}"/>
                </a:ext>
              </a:extLst>
            </p:cNvPr>
            <p:cNvSpPr/>
            <p:nvPr/>
          </p:nvSpPr>
          <p:spPr>
            <a:xfrm>
              <a:off x="333208" y="4319218"/>
              <a:ext cx="4971091" cy="569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Retângulo 14">
            <a:extLst>
              <a:ext uri="{FF2B5EF4-FFF2-40B4-BE49-F238E27FC236}">
                <a16:creationId xmlns:a16="http://schemas.microsoft.com/office/drawing/2014/main" id="{59F7BAE6-B8E7-BFFE-D740-41418B64E38D}"/>
              </a:ext>
            </a:extLst>
          </p:cNvPr>
          <p:cNvSpPr/>
          <p:nvPr/>
        </p:nvSpPr>
        <p:spPr>
          <a:xfrm>
            <a:off x="23102" y="4553103"/>
            <a:ext cx="6422570" cy="1318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tx1"/>
                </a:solidFill>
              </a:rPr>
              <a:t>IHQ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LT CD4 &gt; LT CD8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CD68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10EB897-C5D9-8252-79BF-ED8DFF8CF8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35" t="27000" r="27913" b="11384"/>
          <a:stretch/>
        </p:blipFill>
        <p:spPr>
          <a:xfrm>
            <a:off x="6911675" y="1846493"/>
            <a:ext cx="10701412" cy="7912551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DAA965CF-BE12-38A4-D8F0-AB1D3BDCC241}"/>
              </a:ext>
            </a:extLst>
          </p:cNvPr>
          <p:cNvSpPr/>
          <p:nvPr/>
        </p:nvSpPr>
        <p:spPr>
          <a:xfrm flipH="1">
            <a:off x="11355238" y="6836229"/>
            <a:ext cx="907143" cy="686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CD3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5D3CCADF-D7A6-8DF8-A943-B350416138E8}"/>
              </a:ext>
            </a:extLst>
          </p:cNvPr>
          <p:cNvSpPr/>
          <p:nvPr/>
        </p:nvSpPr>
        <p:spPr>
          <a:xfrm flipH="1">
            <a:off x="16425078" y="6836229"/>
            <a:ext cx="907143" cy="686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CD4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8870CC2-AC3A-A669-EF5F-706C03140134}"/>
              </a:ext>
            </a:extLst>
          </p:cNvPr>
          <p:cNvSpPr/>
          <p:nvPr/>
        </p:nvSpPr>
        <p:spPr>
          <a:xfrm flipH="1">
            <a:off x="11378447" y="8858069"/>
            <a:ext cx="907143" cy="686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CD8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9C41BBE-753A-F1E2-8DFB-1B8CB5EFEBC0}"/>
              </a:ext>
            </a:extLst>
          </p:cNvPr>
          <p:cNvSpPr/>
          <p:nvPr/>
        </p:nvSpPr>
        <p:spPr>
          <a:xfrm flipH="1">
            <a:off x="16425078" y="8858069"/>
            <a:ext cx="907143" cy="686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CD68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D5D2CB6-633D-557C-AD7B-48D99A13BDD8}"/>
              </a:ext>
            </a:extLst>
          </p:cNvPr>
          <p:cNvSpPr/>
          <p:nvPr/>
        </p:nvSpPr>
        <p:spPr>
          <a:xfrm>
            <a:off x="23102" y="6175846"/>
            <a:ext cx="6422570" cy="2682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</a:rPr>
              <a:t>Dislipidemia</a:t>
            </a:r>
          </a:p>
          <a:p>
            <a:pPr algn="ctr"/>
            <a:r>
              <a:rPr lang="pt-BR" sz="3600" dirty="0" err="1">
                <a:solidFill>
                  <a:schemeClr val="tx1"/>
                </a:solidFill>
              </a:rPr>
              <a:t>Drug</a:t>
            </a:r>
            <a:r>
              <a:rPr lang="pt-BR" sz="3600" dirty="0">
                <a:solidFill>
                  <a:schemeClr val="tx1"/>
                </a:solidFill>
              </a:rPr>
              <a:t> </a:t>
            </a:r>
            <a:r>
              <a:rPr lang="pt-BR" sz="3600" dirty="0" err="1">
                <a:solidFill>
                  <a:schemeClr val="tx1"/>
                </a:solidFill>
              </a:rPr>
              <a:t>reaction</a:t>
            </a:r>
            <a:endParaRPr lang="pt-BR" sz="3600" dirty="0">
              <a:solidFill>
                <a:schemeClr val="tx1"/>
              </a:solidFill>
            </a:endParaRPr>
          </a:p>
          <a:p>
            <a:pPr algn="ctr"/>
            <a:r>
              <a:rPr lang="pt-BR" sz="3600" dirty="0">
                <a:solidFill>
                  <a:schemeClr val="tx1"/>
                </a:solidFill>
              </a:rPr>
              <a:t>Doenças autoimunes</a:t>
            </a:r>
          </a:p>
          <a:p>
            <a:pPr algn="ctr"/>
            <a:r>
              <a:rPr lang="pt-BR" sz="3600" dirty="0">
                <a:solidFill>
                  <a:schemeClr val="tx1"/>
                </a:solidFill>
              </a:rPr>
              <a:t>(ANA, FR, S. </a:t>
            </a:r>
            <a:r>
              <a:rPr lang="pt-BR" sz="3600" dirty="0" err="1">
                <a:solidFill>
                  <a:schemeClr val="tx1"/>
                </a:solidFill>
              </a:rPr>
              <a:t>Sjögren</a:t>
            </a:r>
            <a:r>
              <a:rPr lang="pt-BR" sz="36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FFC56EE-51A8-99F0-4FA7-25FF97A93BA3}"/>
              </a:ext>
            </a:extLst>
          </p:cNvPr>
          <p:cNvSpPr/>
          <p:nvPr/>
        </p:nvSpPr>
        <p:spPr>
          <a:xfrm>
            <a:off x="1212376" y="2076713"/>
            <a:ext cx="609600" cy="426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381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38E12E1-16C1-2B43-E412-9EE26438C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16" t="34014" r="33026" b="24508"/>
          <a:stretch/>
        </p:blipFill>
        <p:spPr>
          <a:xfrm>
            <a:off x="3230880" y="2573200"/>
            <a:ext cx="12953999" cy="51406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439A1EDA-7C0D-3FC3-A0B8-AADD11D2AE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</p:spTree>
    <p:extLst>
      <p:ext uri="{BB962C8B-B14F-4D97-AF65-F5344CB8AC3E}">
        <p14:creationId xmlns:p14="http://schemas.microsoft.com/office/powerpoint/2010/main" val="8808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49EFF80-BFAA-DE33-75D9-B469079992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PONTOS DE APRENDIZADO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F2B1AF7-4655-A899-88BF-4E6D4257D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dirty="0"/>
              <a:t>PPG subtipo pouco conhecido de DPP.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dirty="0"/>
              <a:t>Detecção de infiltrado granulomatoso somado aos achados característicos das DPP.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dirty="0"/>
              <a:t>Diferencial com demais dermatites granulomatosas.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5795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obrigadA</a:t>
            </a:r>
            <a:r>
              <a:rPr lang="pt-BR" dirty="0"/>
              <a:t>!</a:t>
            </a: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Case for </a:t>
            </a:r>
            <a:r>
              <a:rPr lang="pt-BR" dirty="0" err="1"/>
              <a:t>diagnosis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MALE, 29 years old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For 6 months, erythematous macule, with irregular contours, on the lateral aspect of the left knee.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No growth or regression.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HISTOPATHOLOGY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F0EAFEE4-5B37-2A42-F680-1304F9643458}"/>
              </a:ext>
            </a:extLst>
          </p:cNvPr>
          <p:cNvGrpSpPr/>
          <p:nvPr/>
        </p:nvGrpSpPr>
        <p:grpSpPr>
          <a:xfrm>
            <a:off x="5060074" y="1780794"/>
            <a:ext cx="7761846" cy="7622207"/>
            <a:chOff x="3251862" y="2847319"/>
            <a:chExt cx="6510527" cy="6242304"/>
          </a:xfrm>
        </p:grpSpPr>
        <p:pic>
          <p:nvPicPr>
            <p:cNvPr id="5" name="Imagem 4" descr="Mapa&#10;&#10;Descrição gerada automaticamente">
              <a:extLst>
                <a:ext uri="{FF2B5EF4-FFF2-40B4-BE49-F238E27FC236}">
                  <a16:creationId xmlns:a16="http://schemas.microsoft.com/office/drawing/2014/main" id="{399A0DBA-0B63-DDD3-5BE9-1DFF7F262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471574" y="3627607"/>
              <a:ext cx="6242304" cy="4681728"/>
            </a:xfrm>
            <a:prstGeom prst="rect">
              <a:avLst/>
            </a:prstGeom>
          </p:spPr>
        </p:pic>
        <p:pic>
          <p:nvPicPr>
            <p:cNvPr id="7" name="Imagem 6" descr="Desenho de personagem&#10;&#10;Descrição gerada automaticamente com confiança baixa">
              <a:extLst>
                <a:ext uri="{FF2B5EF4-FFF2-40B4-BE49-F238E27FC236}">
                  <a16:creationId xmlns:a16="http://schemas.microsoft.com/office/drawing/2014/main" id="{B71740EA-6114-73A8-A044-383E69B4B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300373" y="3627607"/>
              <a:ext cx="6242304" cy="4681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HISTOPATHOLOGY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3" name="Imagem 2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7EE058C6-0D30-9628-8F27-D93F7D0FD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76114" y="2688582"/>
            <a:ext cx="8022665" cy="6017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198D93D-1234-55A0-CDE0-D0A069BA2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29827" y="2688581"/>
            <a:ext cx="8022667" cy="60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7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HISTOPATHOLOGY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A95879-FFE0-03D7-3274-901EEE6B1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9" t="41864" r="32727" b="5904"/>
          <a:stretch/>
        </p:blipFill>
        <p:spPr>
          <a:xfrm rot="5400000">
            <a:off x="1463701" y="2972196"/>
            <a:ext cx="8131634" cy="54496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4A736F-80C5-A716-432D-25126712C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10" b="49112"/>
          <a:stretch/>
        </p:blipFill>
        <p:spPr>
          <a:xfrm rot="5400000">
            <a:off x="7067249" y="3084160"/>
            <a:ext cx="8131635" cy="52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pic>
        <p:nvPicPr>
          <p:cNvPr id="8" name="Imagem 7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7F790797-262F-A35C-4C90-8951B20D7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871870" y="871868"/>
            <a:ext cx="6974962" cy="5231223"/>
          </a:xfrm>
          <a:prstGeom prst="rect">
            <a:avLst/>
          </a:prstGeom>
        </p:spPr>
      </p:pic>
      <p:pic>
        <p:nvPicPr>
          <p:cNvPr id="9" name="Imagem 8" descr="Tecido com desenho&#10;&#10;Descrição gerada automaticamente com confiança média">
            <a:extLst>
              <a:ext uri="{FF2B5EF4-FFF2-40B4-BE49-F238E27FC236}">
                <a16:creationId xmlns:a16="http://schemas.microsoft.com/office/drawing/2014/main" id="{CCCD1587-33A1-765E-BF7D-17E7341BB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65246" y="1795016"/>
            <a:ext cx="8285592" cy="6214196"/>
          </a:xfrm>
          <a:prstGeom prst="rect">
            <a:avLst/>
          </a:prstGeom>
        </p:spPr>
      </p:pic>
      <p:pic>
        <p:nvPicPr>
          <p:cNvPr id="10" name="Imagem 9" descr="Tecido com flores&#10;&#10;Descrição gerada automaticamente">
            <a:extLst>
              <a:ext uri="{FF2B5EF4-FFF2-40B4-BE49-F238E27FC236}">
                <a16:creationId xmlns:a16="http://schemas.microsoft.com/office/drawing/2014/main" id="{CCAFEB1E-2C92-41B6-7494-0BE78F95D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955687" y="2816453"/>
            <a:ext cx="8233401" cy="61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8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Mapa&#10;&#10;Descrição gerada automaticamente">
            <a:extLst>
              <a:ext uri="{FF2B5EF4-FFF2-40B4-BE49-F238E27FC236}">
                <a16:creationId xmlns:a16="http://schemas.microsoft.com/office/drawing/2014/main" id="{3D1E455C-EA20-147C-FA0A-4618BDE38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4497" y="1625682"/>
            <a:ext cx="8224780" cy="6168585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5F5F3C4-FE06-54BB-827D-FAA2146B17B5}"/>
              </a:ext>
            </a:extLst>
          </p:cNvPr>
          <p:cNvGrpSpPr/>
          <p:nvPr/>
        </p:nvGrpSpPr>
        <p:grpSpPr>
          <a:xfrm>
            <a:off x="7951452" y="2022348"/>
            <a:ext cx="8934751" cy="6242304"/>
            <a:chOff x="7951452" y="2022348"/>
            <a:chExt cx="8934751" cy="6242304"/>
          </a:xfrm>
        </p:grpSpPr>
        <p:pic>
          <p:nvPicPr>
            <p:cNvPr id="13" name="Imagem 12" descr="Imagem em preto e roxo&#10;&#10;Descrição gerada automaticamente">
              <a:extLst>
                <a:ext uri="{FF2B5EF4-FFF2-40B4-BE49-F238E27FC236}">
                  <a16:creationId xmlns:a16="http://schemas.microsoft.com/office/drawing/2014/main" id="{CB15989F-4EF9-FDF6-E6AB-FE154C69A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171164" y="2802636"/>
              <a:ext cx="6242304" cy="4681728"/>
            </a:xfrm>
            <a:prstGeom prst="rect">
              <a:avLst/>
            </a:prstGeom>
          </p:spPr>
        </p:pic>
        <p:pic>
          <p:nvPicPr>
            <p:cNvPr id="15" name="Imagem 14" descr="Imagem em preto e roxo&#10;&#10;Descrição gerada automaticamente">
              <a:extLst>
                <a:ext uri="{FF2B5EF4-FFF2-40B4-BE49-F238E27FC236}">
                  <a16:creationId xmlns:a16="http://schemas.microsoft.com/office/drawing/2014/main" id="{A29250D2-7444-DBFB-0D95-10164E3C9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424187" y="2802636"/>
              <a:ext cx="6242304" cy="4681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588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D6813459-7C16-CFCF-AC5E-F48BA2512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7875" y="1467129"/>
            <a:ext cx="9466770" cy="710007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CAB65BD-24E3-CB46-C766-2412E5E21251}"/>
              </a:ext>
            </a:extLst>
          </p:cNvPr>
          <p:cNvSpPr/>
          <p:nvPr/>
        </p:nvSpPr>
        <p:spPr>
          <a:xfrm>
            <a:off x="8927432" y="4211053"/>
            <a:ext cx="7628021" cy="16122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FITE-FARACO - NEGATIVE</a:t>
            </a:r>
          </a:p>
        </p:txBody>
      </p:sp>
    </p:spTree>
    <p:extLst>
      <p:ext uri="{BB962C8B-B14F-4D97-AF65-F5344CB8AC3E}">
        <p14:creationId xmlns:p14="http://schemas.microsoft.com/office/powerpoint/2010/main" val="1038992097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8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0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Props1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C693F282-3815-4A22-B60B-4EA720868CA5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9582D1FB-D3C6-4783-9F9E-6738622F2488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C5A34BA4-08A5-440E-815D-14D71D2D571A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0BE65A2A-8C9E-44CF-A2C4-326971CEE856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</TotalTime>
  <Words>346</Words>
  <Application>Microsoft Office PowerPoint</Application>
  <PresentationFormat>Personalizar</PresentationFormat>
  <Paragraphs>80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2" baseType="lpstr">
      <vt:lpstr>Arial</vt:lpstr>
      <vt:lpstr>Arial Black</vt:lpstr>
      <vt:lpstr>Calibri Bold</vt:lpstr>
      <vt:lpstr>Congresso de Patologia</vt:lpstr>
      <vt:lpstr>OS GRANDES SIMULADORES EM DERMATOPATOLOGIA</vt:lpstr>
      <vt:lpstr>Declaração de Conflito de Interesse Disclosure of Relevant Financial Relationships</vt:lpstr>
      <vt:lpstr>Case for diagnosis</vt:lpstr>
      <vt:lpstr>HISTOPATHOLOGY</vt:lpstr>
      <vt:lpstr>HISTOPATHOLOGY</vt:lpstr>
      <vt:lpstr>HISTOPATHOLOGY</vt:lpstr>
      <vt:lpstr>Apresentação do PowerPoint</vt:lpstr>
      <vt:lpstr>Apresentação do PowerPoint</vt:lpstr>
      <vt:lpstr>Apresentação do PowerPoint</vt:lpstr>
      <vt:lpstr>Apresentação do PowerPoint</vt:lpstr>
      <vt:lpstr>But something is disconcerting...</vt:lpstr>
      <vt:lpstr>Apresentação do PowerPoint</vt:lpstr>
      <vt:lpstr>Apresentação do PowerPoint</vt:lpstr>
      <vt:lpstr>Apresentação do PowerPoint</vt:lpstr>
      <vt:lpstr>Apresentação do PowerPoint</vt:lpstr>
      <vt:lpstr>PÚRPURA PIGMENTAR CRÔNICA</vt:lpstr>
      <vt:lpstr>PÚRPURA PIGMENTAR CRÔNICA</vt:lpstr>
      <vt:lpstr>Sexta Variante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TRATAMENTO</vt:lpstr>
      <vt:lpstr>PONTOS DE APRENDIZADO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Pedro Augusto Bisi dos Santos Filho Santos</cp:lastModifiedBy>
  <cp:revision>27</cp:revision>
  <dcterms:created xsi:type="dcterms:W3CDTF">2024-02-22T18:43:09Z</dcterms:created>
  <dcterms:modified xsi:type="dcterms:W3CDTF">2024-05-31T01:34:43Z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